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Lst>
  <p:sldSz cy="10440000" cx="7560000"/>
  <p:notesSz cx="6858000" cy="9144000"/>
  <p:embeddedFontLst>
    <p:embeddedFont>
      <p:font typeface="Roboto"/>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88">
          <p15:clr>
            <a:srgbClr val="747775"/>
          </p15:clr>
        </p15:guide>
        <p15:guide id="2" pos="238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88" orient="horz"/>
        <p:guide pos="2381"/>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boldItalic.fntdata"/><Relationship Id="rId10"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e643a7858b_0_57: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e643a7858b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égende 1">
  <p:cSld name="CAPTION_ONLY_1">
    <p:spTree>
      <p:nvGrpSpPr>
        <p:cNvPr id="9" name="Shape 9"/>
        <p:cNvGrpSpPr/>
        <p:nvPr/>
      </p:nvGrpSpPr>
      <p:grpSpPr>
        <a:xfrm>
          <a:off x="0" y="0"/>
          <a:ext cx="0" cy="0"/>
          <a:chOff x="0" y="0"/>
          <a:chExt cx="0" cy="0"/>
        </a:xfrm>
      </p:grpSpPr>
      <p:sp>
        <p:nvSpPr>
          <p:cNvPr id="10" name="Google Shape;10;p2"/>
          <p:cNvSpPr txBox="1"/>
          <p:nvPr>
            <p:ph idx="1" type="body"/>
          </p:nvPr>
        </p:nvSpPr>
        <p:spPr>
          <a:xfrm>
            <a:off x="257705" y="8586994"/>
            <a:ext cx="4959600" cy="1228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1" name="Google Shape;11;p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11"/>
          <p:cNvSpPr txBox="1"/>
          <p:nvPr>
            <p:ph type="title"/>
          </p:nvPr>
        </p:nvSpPr>
        <p:spPr>
          <a:xfrm>
            <a:off x="405325" y="913690"/>
            <a:ext cx="5264700" cy="83034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4" name="Google Shape;44;p11"/>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12"/>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12"/>
          <p:cNvSpPr txBox="1"/>
          <p:nvPr>
            <p:ph type="title"/>
          </p:nvPr>
        </p:nvSpPr>
        <p:spPr>
          <a:xfrm>
            <a:off x="219508" y="2503032"/>
            <a:ext cx="3344400" cy="30087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8" name="Google Shape;48;p12"/>
          <p:cNvSpPr txBox="1"/>
          <p:nvPr>
            <p:ph idx="1" type="subTitle"/>
          </p:nvPr>
        </p:nvSpPr>
        <p:spPr>
          <a:xfrm>
            <a:off x="219508" y="5689531"/>
            <a:ext cx="3344400" cy="250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9" name="Google Shape;49;p12"/>
          <p:cNvSpPr txBox="1"/>
          <p:nvPr>
            <p:ph idx="2" type="body"/>
          </p:nvPr>
        </p:nvSpPr>
        <p:spPr>
          <a:xfrm>
            <a:off x="4083839" y="1469689"/>
            <a:ext cx="3172200" cy="75000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0" name="Google Shape;50;p1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13"/>
          <p:cNvSpPr txBox="1"/>
          <p:nvPr>
            <p:ph idx="1" type="body"/>
          </p:nvPr>
        </p:nvSpPr>
        <p:spPr>
          <a:xfrm>
            <a:off x="257705" y="8586994"/>
            <a:ext cx="4959600" cy="1228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53" name="Google Shape;53;p13"/>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14"/>
          <p:cNvSpPr txBox="1"/>
          <p:nvPr>
            <p:ph hasCustomPrompt="1" type="title"/>
          </p:nvPr>
        </p:nvSpPr>
        <p:spPr>
          <a:xfrm>
            <a:off x="257705" y="2245153"/>
            <a:ext cx="7044600" cy="3985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6" name="Google Shape;56;p14"/>
          <p:cNvSpPr txBox="1"/>
          <p:nvPr>
            <p:ph idx="1" type="body"/>
          </p:nvPr>
        </p:nvSpPr>
        <p:spPr>
          <a:xfrm>
            <a:off x="257705" y="6398217"/>
            <a:ext cx="7044600" cy="2640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7" name="Google Shape;57;p14"/>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5"/>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2" name="Shape 12"/>
        <p:cNvGrpSpPr/>
        <p:nvPr/>
      </p:nvGrpSpPr>
      <p:grpSpPr>
        <a:xfrm>
          <a:off x="0" y="0"/>
          <a:ext cx="0" cy="0"/>
          <a:chOff x="0" y="0"/>
          <a:chExt cx="0" cy="0"/>
        </a:xfrm>
      </p:grpSpPr>
      <p:sp>
        <p:nvSpPr>
          <p:cNvPr id="13" name="Google Shape;13;p3"/>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14" name="Google Shape;14;p3"/>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fr" sz="1050">
                <a:solidFill>
                  <a:srgbClr val="444746"/>
                </a:solidFill>
                <a:latin typeface="Roboto"/>
                <a:ea typeface="Roboto"/>
                <a:cs typeface="Roboto"/>
                <a:sym typeface="Roboto"/>
              </a:rPr>
              <a:t>Contenus produits par Emmaüs Connect et la Croix Rouge française en 2024 dans le cadre d'un projet soutenu par l'ANCT et l'Agefiph</a:t>
            </a:r>
            <a:endParaRPr i="1" sz="1050">
              <a:solidFill>
                <a:srgbClr val="444746"/>
              </a:solidFill>
              <a:latin typeface="Roboto"/>
              <a:ea typeface="Roboto"/>
              <a:cs typeface="Roboto"/>
              <a:sym typeface="Roboto"/>
            </a:endParaRPr>
          </a:p>
          <a:p>
            <a:pPr indent="0" lvl="0" marL="0" rtl="0" algn="l">
              <a:spcBef>
                <a:spcPts val="0"/>
              </a:spcBef>
              <a:spcAft>
                <a:spcPts val="0"/>
              </a:spcAft>
              <a:buNone/>
            </a:pPr>
            <a:r>
              <a:rPr i="1" lang="fr" sz="1050">
                <a:solidFill>
                  <a:srgbClr val="444746"/>
                </a:solidFill>
                <a:latin typeface="Roboto"/>
                <a:ea typeface="Roboto"/>
                <a:cs typeface="Roboto"/>
                <a:sym typeface="Roboto"/>
              </a:rPr>
              <a:t>Licence : CC-BY-SA</a:t>
            </a:r>
            <a:endParaRPr i="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15" name="Shape 15"/>
        <p:cNvGrpSpPr/>
        <p:nvPr/>
      </p:nvGrpSpPr>
      <p:grpSpPr>
        <a:xfrm>
          <a:off x="0" y="0"/>
          <a:ext cx="0" cy="0"/>
          <a:chOff x="0" y="0"/>
          <a:chExt cx="0" cy="0"/>
        </a:xfrm>
      </p:grpSpPr>
      <p:sp>
        <p:nvSpPr>
          <p:cNvPr id="16" name="Google Shape;16;p4"/>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17" name="Google Shape;17;p4"/>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fr" sz="1050">
                <a:solidFill>
                  <a:srgbClr val="444746"/>
                </a:solidFill>
                <a:latin typeface="Roboto"/>
                <a:ea typeface="Roboto"/>
                <a:cs typeface="Roboto"/>
                <a:sym typeface="Roboto"/>
              </a:rPr>
              <a:t>Contenus produits par Emmaüs Connect et la Croix Rouge française en 2024 dans le cadre d'un projet soutenu par l'ANCT et l'Agefiph</a:t>
            </a:r>
            <a:endParaRPr i="1" sz="1050">
              <a:solidFill>
                <a:srgbClr val="444746"/>
              </a:solidFill>
              <a:latin typeface="Roboto"/>
              <a:ea typeface="Roboto"/>
              <a:cs typeface="Roboto"/>
              <a:sym typeface="Roboto"/>
            </a:endParaRPr>
          </a:p>
          <a:p>
            <a:pPr indent="0" lvl="0" marL="0" rtl="0" algn="l">
              <a:spcBef>
                <a:spcPts val="0"/>
              </a:spcBef>
              <a:spcAft>
                <a:spcPts val="0"/>
              </a:spcAft>
              <a:buNone/>
            </a:pPr>
            <a:r>
              <a:rPr i="1" lang="fr" sz="1050">
                <a:solidFill>
                  <a:srgbClr val="444746"/>
                </a:solidFill>
                <a:latin typeface="Roboto"/>
                <a:ea typeface="Roboto"/>
                <a:cs typeface="Roboto"/>
                <a:sym typeface="Roboto"/>
              </a:rPr>
              <a:t>Licence : CC-BY-SA</a:t>
            </a:r>
            <a:endParaRPr i="1"/>
          </a:p>
        </p:txBody>
      </p:sp>
      <p:sp>
        <p:nvSpPr>
          <p:cNvPr id="18" name="Google Shape;18;p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t>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5"/>
          <p:cNvSpPr txBox="1"/>
          <p:nvPr>
            <p:ph type="ctrTitle"/>
          </p:nvPr>
        </p:nvSpPr>
        <p:spPr>
          <a:xfrm>
            <a:off x="257712" y="1511298"/>
            <a:ext cx="7044600" cy="41664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1" name="Google Shape;21;p5"/>
          <p:cNvSpPr txBox="1"/>
          <p:nvPr>
            <p:ph idx="1" type="subTitle"/>
          </p:nvPr>
        </p:nvSpPr>
        <p:spPr>
          <a:xfrm>
            <a:off x="257705" y="5752555"/>
            <a:ext cx="7044600" cy="16089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2" name="Google Shape;22;p5"/>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6"/>
          <p:cNvSpPr txBox="1"/>
          <p:nvPr>
            <p:ph type="title"/>
          </p:nvPr>
        </p:nvSpPr>
        <p:spPr>
          <a:xfrm>
            <a:off x="257705" y="4365680"/>
            <a:ext cx="7044600" cy="17085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5" name="Google Shape;25;p6"/>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7"/>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7"/>
          <p:cNvSpPr txBox="1"/>
          <p:nvPr>
            <p:ph idx="1" type="body"/>
          </p:nvPr>
        </p:nvSpPr>
        <p:spPr>
          <a:xfrm>
            <a:off x="257705" y="2339232"/>
            <a:ext cx="7044600" cy="69345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7"/>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8"/>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8"/>
          <p:cNvSpPr txBox="1"/>
          <p:nvPr>
            <p:ph idx="1" type="body"/>
          </p:nvPr>
        </p:nvSpPr>
        <p:spPr>
          <a:xfrm>
            <a:off x="257705"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8"/>
          <p:cNvSpPr txBox="1"/>
          <p:nvPr>
            <p:ph idx="2" type="body"/>
          </p:nvPr>
        </p:nvSpPr>
        <p:spPr>
          <a:xfrm>
            <a:off x="3995291"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8"/>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9"/>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9"/>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10"/>
          <p:cNvSpPr txBox="1"/>
          <p:nvPr>
            <p:ph type="title"/>
          </p:nvPr>
        </p:nvSpPr>
        <p:spPr>
          <a:xfrm>
            <a:off x="257705" y="1127727"/>
            <a:ext cx="2321700" cy="15339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10"/>
          <p:cNvSpPr txBox="1"/>
          <p:nvPr>
            <p:ph idx="1" type="body"/>
          </p:nvPr>
        </p:nvSpPr>
        <p:spPr>
          <a:xfrm>
            <a:off x="257705" y="2820535"/>
            <a:ext cx="2321700" cy="64533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1" name="Google Shape;41;p10"/>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youtube.com/watch?v=oWo3yS1YM84" TargetMode="External"/><Relationship Id="rId4" Type="http://schemas.openxmlformats.org/officeDocument/2006/relationships/hyperlink" Target="https://voyageursdunumerique.org/fiche/ouitl-le-cyberharcelemen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6"/>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2500">
                <a:solidFill>
                  <a:srgbClr val="78D2AA"/>
                </a:solidFill>
              </a:rPr>
              <a:t>Fiche Notion </a:t>
            </a:r>
            <a:endParaRPr b="1" sz="2500">
              <a:solidFill>
                <a:srgbClr val="78D2AA"/>
              </a:solidFill>
            </a:endParaRPr>
          </a:p>
        </p:txBody>
      </p:sp>
      <p:sp>
        <p:nvSpPr>
          <p:cNvPr id="65" name="Google Shape;65;p16"/>
          <p:cNvSpPr txBox="1"/>
          <p:nvPr/>
        </p:nvSpPr>
        <p:spPr>
          <a:xfrm>
            <a:off x="1084500" y="961500"/>
            <a:ext cx="6167100" cy="8045100"/>
          </a:xfrm>
          <a:prstGeom prst="rect">
            <a:avLst/>
          </a:prstGeom>
          <a:noFill/>
          <a:ln>
            <a:noFill/>
          </a:ln>
        </p:spPr>
        <p:txBody>
          <a:bodyPr anchorCtr="0" anchor="t" bIns="91425" lIns="91425" spcFirstLastPara="1" rIns="91425" wrap="square" tIns="91425">
            <a:spAutoFit/>
          </a:bodyPr>
          <a:lstStyle/>
          <a:p>
            <a:pPr indent="0" lvl="0" marL="0" marR="342900" rtl="0" algn="l">
              <a:lnSpc>
                <a:spcPct val="115000"/>
              </a:lnSpc>
              <a:spcBef>
                <a:spcPts val="0"/>
              </a:spcBef>
              <a:spcAft>
                <a:spcPts val="0"/>
              </a:spcAft>
              <a:buNone/>
            </a:pPr>
            <a:r>
              <a:rPr b="1" lang="fr" sz="1650">
                <a:solidFill>
                  <a:srgbClr val="213A8E"/>
                </a:solidFill>
              </a:rPr>
              <a:t>Identité </a:t>
            </a:r>
            <a:r>
              <a:rPr b="1" lang="fr" sz="1650">
                <a:solidFill>
                  <a:srgbClr val="213A8E"/>
                </a:solidFill>
              </a:rPr>
              <a:t>numérique</a:t>
            </a:r>
            <a:endParaRPr b="1" sz="165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rPr lang="fr" sz="1100">
                <a:solidFill>
                  <a:srgbClr val="213A8E"/>
                </a:solidFill>
              </a:rPr>
              <a:t>Internet vous permet de communiquer avec :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vos proches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vos amis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les gens qui partagent vos centres d'intérêts </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Mais</a:t>
            </a:r>
            <a:r>
              <a:rPr lang="fr" sz="1100">
                <a:solidFill>
                  <a:srgbClr val="213A8E"/>
                </a:solidFill>
              </a:rPr>
              <a:t> aussi de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vous envoyer des messages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partager des photos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discuter en ligne </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Toutes les informations que vous publiez sur internet peuvent persister et jouer sur votre image. Elles ont une incidence sur votre réputation en ligne il est donc important de différencier la sphère publique et les informations privées, à ne pas publier ou partager sur le web. Chacun de nous a sa propre conception de la sphère privée. Vous devez donc définir vos limites en la matière et savoir quelles informations vous êtes prêts à partager. </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Gardez à l'esprit que les informations partagées sur le web laissent des traces qui vous suivent.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Votre empreinte numérique comprend tout ce qui est en lien avec vous sur internet : </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photos</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vidéos</a:t>
            </a:r>
            <a:endParaRPr sz="1100">
              <a:solidFill>
                <a:srgbClr val="213A8E"/>
              </a:solidFill>
            </a:endParaRPr>
          </a:p>
          <a:p>
            <a:pPr indent="-298450" lvl="0" marL="457200" marR="342900" rtl="0" algn="l">
              <a:lnSpc>
                <a:spcPct val="115000"/>
              </a:lnSpc>
              <a:spcBef>
                <a:spcPts val="0"/>
              </a:spcBef>
              <a:spcAft>
                <a:spcPts val="0"/>
              </a:spcAft>
              <a:buClr>
                <a:srgbClr val="213A8E"/>
              </a:buClr>
              <a:buSzPts val="1100"/>
              <a:buChar char="●"/>
            </a:pPr>
            <a:r>
              <a:rPr lang="fr" sz="1100">
                <a:solidFill>
                  <a:srgbClr val="213A8E"/>
                </a:solidFill>
              </a:rPr>
              <a:t>posts ou commentaires laissés sur les pages de vos amis </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Pensez aux conséquences à long terme de ce que vous partagez : quand vous postez une photo, un message ou un poste que vous jugez drôles ou anodins pourrait être vu par un public auquel il n'était pas destiné et mal compris.</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rPr lang="fr" sz="1100">
                <a:solidFill>
                  <a:srgbClr val="213A8E"/>
                </a:solidFill>
              </a:rPr>
              <a:t>Les paramètres de confidentialité sont essentiels pour savoir quelles informations vous partager, quand et avec qui. Familiarisez-vous avec ces paramètres sur les réseaux sociaux et services de messagerie que vous utilisez et ajustez-les de manière à limiter le partage. </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rPr lang="fr" sz="1100">
                <a:solidFill>
                  <a:srgbClr val="213A8E"/>
                </a:solidFill>
              </a:rPr>
              <a:t>Saviez-vous que les photos que vous publiez sur les réseaux sociaux peuvent être géolocalisées et révéler votre position ? Lorsque vous partagez en mode public la photo d'un gâteau qui sort de votre four ce n'est pas pour divulguer votre adresse.</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rPr lang="fr" sz="1100">
                <a:solidFill>
                  <a:srgbClr val="213A8E"/>
                </a:solidFill>
              </a:rPr>
              <a:t>La confidentialité en ligne c'est aussi respecter les limites et les paramètres des autres internautes :  quand un ami partage un contenu avec vous, il ne souhaite pas forcément que vous le partagez à votre tour. Respectez ses décisions et ne partagez pas à outrance. </a:t>
            </a:r>
            <a:endParaRPr sz="1100">
              <a:solidFill>
                <a:srgbClr val="213A8E"/>
              </a:solidFill>
            </a:endParaRPr>
          </a:p>
        </p:txBody>
      </p:sp>
      <p:sp>
        <p:nvSpPr>
          <p:cNvPr id="66" name="Google Shape;66;p16"/>
          <p:cNvSpPr/>
          <p:nvPr/>
        </p:nvSpPr>
        <p:spPr>
          <a:xfrm>
            <a:off x="0" y="0"/>
            <a:ext cx="8610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 name="Google Shape;67;p16"/>
          <p:cNvSpPr txBox="1"/>
          <p:nvPr/>
        </p:nvSpPr>
        <p:spPr>
          <a:xfrm rot="-5400000">
            <a:off x="-1183950" y="7920300"/>
            <a:ext cx="3228900" cy="5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800">
                <a:solidFill>
                  <a:schemeClr val="lt1"/>
                </a:solidFill>
              </a:rPr>
              <a:t>IDENTITÉ NUMÉRIQUE</a:t>
            </a:r>
            <a:endParaRPr b="1" sz="1800">
              <a:solidFill>
                <a:schemeClr val="lt1"/>
              </a:solidFill>
            </a:endParaRPr>
          </a:p>
        </p:txBody>
      </p:sp>
      <p:grpSp>
        <p:nvGrpSpPr>
          <p:cNvPr id="68" name="Google Shape;68;p16"/>
          <p:cNvGrpSpPr/>
          <p:nvPr/>
        </p:nvGrpSpPr>
        <p:grpSpPr>
          <a:xfrm>
            <a:off x="130375" y="495159"/>
            <a:ext cx="597286" cy="566830"/>
            <a:chOff x="-31817400" y="3910025"/>
            <a:chExt cx="301675" cy="294075"/>
          </a:xfrm>
        </p:grpSpPr>
        <p:sp>
          <p:nvSpPr>
            <p:cNvPr id="69" name="Google Shape;69;p16"/>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6"/>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6"/>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7"/>
          <p:cNvSpPr/>
          <p:nvPr/>
        </p:nvSpPr>
        <p:spPr>
          <a:xfrm>
            <a:off x="6699000" y="0"/>
            <a:ext cx="861000" cy="10440000"/>
          </a:xfrm>
          <a:prstGeom prst="rect">
            <a:avLst/>
          </a:prstGeom>
          <a:solidFill>
            <a:srgbClr val="78D2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 name="Google Shape;77;p17"/>
          <p:cNvSpPr txBox="1"/>
          <p:nvPr/>
        </p:nvSpPr>
        <p:spPr>
          <a:xfrm flipH="1" rot="5400000">
            <a:off x="5622300" y="8263025"/>
            <a:ext cx="3014400" cy="5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fr" sz="1800">
                <a:solidFill>
                  <a:schemeClr val="lt1"/>
                </a:solidFill>
              </a:rPr>
              <a:t>IDENTITÉ NUMÉRIQUE</a:t>
            </a:r>
            <a:endParaRPr b="1" sz="1800">
              <a:solidFill>
                <a:schemeClr val="lt1"/>
              </a:solidFill>
            </a:endParaRPr>
          </a:p>
          <a:p>
            <a:pPr indent="0" lvl="0" marL="0" rtl="0" algn="l">
              <a:spcBef>
                <a:spcPts val="0"/>
              </a:spcBef>
              <a:spcAft>
                <a:spcPts val="0"/>
              </a:spcAft>
              <a:buNone/>
            </a:pPr>
            <a:r>
              <a:t/>
            </a:r>
            <a:endParaRPr b="1" sz="1800">
              <a:solidFill>
                <a:schemeClr val="lt1"/>
              </a:solidFill>
            </a:endParaRPr>
          </a:p>
        </p:txBody>
      </p:sp>
      <p:sp>
        <p:nvSpPr>
          <p:cNvPr id="78" name="Google Shape;78;p17"/>
          <p:cNvSpPr txBox="1"/>
          <p:nvPr/>
        </p:nvSpPr>
        <p:spPr>
          <a:xfrm>
            <a:off x="346175" y="466425"/>
            <a:ext cx="6001500" cy="6821400"/>
          </a:xfrm>
          <a:prstGeom prst="rect">
            <a:avLst/>
          </a:prstGeom>
          <a:noFill/>
          <a:ln>
            <a:noFill/>
          </a:ln>
        </p:spPr>
        <p:txBody>
          <a:bodyPr anchorCtr="0" anchor="t" bIns="91425" lIns="91425" spcFirstLastPara="1" rIns="91425" wrap="square" tIns="91425">
            <a:noAutofit/>
          </a:bodyPr>
          <a:lstStyle/>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Votre conduite est votre manière de traiter les autres façonnent le web. Les commentaires et les comportements négatifs peuvent nous entraîner dans un cercle vicieux. Pour éviter cela, restez ouvert et imprimez une dynamique positive : autrement dit, restez bienveillant. Derrière chaque nom d'utilisateur et chaque avatar se cache un être humain et des émotions.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Si vous fréquentez des communautés en ligne prenez connaissance de leur règlement. Si quelqu'un est agressif ou ne respecte pas les règles, sachez que les réseaux sociaux offrent souvent un moyen de signaler de tels contenus ou comportements. N'hésitez pas à utiliser les options de signalement et de blocage.</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Enfin, si vous êtes témoin de propos ou de comportements désobligeants envers quelqu'un, ne vous contentez pas d'observer, agissez, ne laissez pas passer les messages qui sont blessants pour d'autres et faîtes savoir à leurs auteurs que vous ne trouvez pas cela drôle ou acceptable. Faites l'effort de contacter la personne ciblée pour la soutenir et l'amener à se faire aider si nécessaire. En agissant ainsi vous démontrer que nos communautés s'enrichissent lorsque les opinions s'échangent de façon constructive et respectueuse.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Gardez à l'esprit que vous construisez le web pour vous même et pour autrui. </a:t>
            </a:r>
            <a:endParaRPr sz="1100">
              <a:solidFill>
                <a:srgbClr val="213A8E"/>
              </a:solidFill>
            </a:endParaRPr>
          </a:p>
          <a:p>
            <a:pPr indent="0" lvl="0" marL="0" marR="342900" rtl="0" algn="l">
              <a:lnSpc>
                <a:spcPct val="115000"/>
              </a:lnSpc>
              <a:spcBef>
                <a:spcPts val="0"/>
              </a:spcBef>
              <a:spcAft>
                <a:spcPts val="0"/>
              </a:spcAft>
              <a:buNone/>
            </a:pPr>
            <a:r>
              <a:rPr lang="fr" sz="1100">
                <a:solidFill>
                  <a:srgbClr val="213A8E"/>
                </a:solidFill>
              </a:rPr>
              <a:t>Restez bienveillant et définissez vos propres limites en matière de partage.</a:t>
            </a:r>
            <a:endParaRPr sz="1100">
              <a:solidFill>
                <a:srgbClr val="213A8E"/>
              </a:solidFill>
            </a:endParaRPr>
          </a:p>
          <a:p>
            <a:pPr indent="0" lvl="0" marL="0" marR="342900" rtl="0" algn="l">
              <a:lnSpc>
                <a:spcPct val="115000"/>
              </a:lnSpc>
              <a:spcBef>
                <a:spcPts val="0"/>
              </a:spcBef>
              <a:spcAft>
                <a:spcPts val="0"/>
              </a:spcAft>
              <a:buClr>
                <a:schemeClr val="dk1"/>
              </a:buClr>
              <a:buSzPts val="1100"/>
              <a:buFont typeface="Arial"/>
              <a:buNone/>
            </a:pPr>
            <a:r>
              <a:t/>
            </a:r>
            <a:endParaRPr sz="1100">
              <a:solidFill>
                <a:srgbClr val="213A8E"/>
              </a:solidFill>
            </a:endParaRPr>
          </a:p>
          <a:p>
            <a:pPr indent="0" lvl="0" marL="0" rtl="0" algn="r">
              <a:spcBef>
                <a:spcPts val="0"/>
              </a:spcBef>
              <a:spcAft>
                <a:spcPts val="0"/>
              </a:spcAft>
              <a:buNone/>
            </a:pPr>
            <a:r>
              <a:rPr b="1" lang="fr" sz="1100" u="sng">
                <a:solidFill>
                  <a:srgbClr val="213A8E"/>
                </a:solidFill>
                <a:hlinkClick r:id="rId3">
                  <a:extLst>
                    <a:ext uri="{A12FA001-AC4F-418D-AE19-62706E023703}">
                      <ahyp:hlinkClr val="tx"/>
                    </a:ext>
                  </a:extLst>
                </a:hlinkClick>
              </a:rPr>
              <a:t>Gérer sa réputation en ligne</a:t>
            </a:r>
            <a:r>
              <a:rPr b="1" lang="fr" sz="1100">
                <a:solidFill>
                  <a:srgbClr val="213A8E"/>
                </a:solidFill>
              </a:rPr>
              <a:t>, google for education, vu le 28/06/2024</a:t>
            </a:r>
            <a:endParaRPr b="1" sz="1100">
              <a:solidFill>
                <a:srgbClr val="213A8E"/>
              </a:solidFill>
            </a:endParaRPr>
          </a:p>
        </p:txBody>
      </p:sp>
      <p:sp>
        <p:nvSpPr>
          <p:cNvPr id="79" name="Google Shape;79;p17"/>
          <p:cNvSpPr txBox="1"/>
          <p:nvPr/>
        </p:nvSpPr>
        <p:spPr>
          <a:xfrm>
            <a:off x="399300" y="5715000"/>
            <a:ext cx="6001500" cy="318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650">
                <a:solidFill>
                  <a:srgbClr val="213A8E"/>
                </a:solidFill>
              </a:rPr>
              <a:t>L'impact du cyber-harcèlement sur la réputation en ligne</a:t>
            </a:r>
            <a:endParaRPr b="1" sz="1650">
              <a:solidFill>
                <a:srgbClr val="213A8E"/>
              </a:solidFill>
            </a:endParaRPr>
          </a:p>
          <a:p>
            <a:pPr indent="0" lvl="0" marL="0" rtl="0" algn="l">
              <a:spcBef>
                <a:spcPts val="0"/>
              </a:spcBef>
              <a:spcAft>
                <a:spcPts val="0"/>
              </a:spcAft>
              <a:buNone/>
            </a:pPr>
            <a:r>
              <a:rPr b="1" lang="fr" sz="1650">
                <a:solidFill>
                  <a:srgbClr val="213A8E"/>
                </a:solidFill>
              </a:rPr>
              <a:t> </a:t>
            </a:r>
            <a:endParaRPr b="1" sz="1650">
              <a:solidFill>
                <a:srgbClr val="213A8E"/>
              </a:solidFill>
            </a:endParaRPr>
          </a:p>
          <a:p>
            <a:pPr indent="0" lvl="0" marL="0" rtl="0" algn="l">
              <a:lnSpc>
                <a:spcPct val="115000"/>
              </a:lnSpc>
              <a:spcBef>
                <a:spcPts val="0"/>
              </a:spcBef>
              <a:spcAft>
                <a:spcPts val="0"/>
              </a:spcAft>
              <a:buNone/>
            </a:pPr>
            <a:r>
              <a:rPr lang="fr" sz="1100">
                <a:solidFill>
                  <a:srgbClr val="213A8E"/>
                </a:solidFill>
              </a:rPr>
              <a:t>Quand une information est postée sur Internet par une autre personne, il est certes possible de la faire retirer (en contactant la plateforme où les autorités) mais il s’agit d’un processus lent et compliqué. Tant d’informations sont stockées sur nous avec ou sans notre consentement sur les moteurs de recherche ou sur les réseaux sociaux, que l’on parle de la mémoire d’Internet.</a:t>
            </a:r>
            <a:endParaRPr sz="1100">
              <a:solidFill>
                <a:srgbClr val="213A8E"/>
              </a:solidFill>
            </a:endParaRPr>
          </a:p>
          <a:p>
            <a:pPr indent="0" lvl="0" marL="0" rtl="0" algn="l">
              <a:lnSpc>
                <a:spcPct val="115000"/>
              </a:lnSpc>
              <a:spcBef>
                <a:spcPts val="0"/>
              </a:spcBef>
              <a:spcAft>
                <a:spcPts val="0"/>
              </a:spcAft>
              <a:buNone/>
            </a:pPr>
            <a:r>
              <a:rPr lang="fr" sz="1100">
                <a:solidFill>
                  <a:srgbClr val="213A8E"/>
                </a:solidFill>
              </a:rPr>
              <a:t>Par ailleurs les informations sur Internet ont pour particularité de pouvoir être dupliquées sur d’autres plateformes à l’infini (l’ubiquité), et être accessibles à des millions de personnes.</a:t>
            </a:r>
            <a:endParaRPr sz="1100">
              <a:solidFill>
                <a:srgbClr val="213A8E"/>
              </a:solidFill>
            </a:endParaRPr>
          </a:p>
          <a:p>
            <a:pPr indent="0" lvl="0" marL="0" rtl="0" algn="l">
              <a:lnSpc>
                <a:spcPct val="115000"/>
              </a:lnSpc>
              <a:spcBef>
                <a:spcPts val="0"/>
              </a:spcBef>
              <a:spcAft>
                <a:spcPts val="0"/>
              </a:spcAft>
              <a:buNone/>
            </a:pPr>
            <a:r>
              <a:rPr lang="fr" sz="1100">
                <a:solidFill>
                  <a:srgbClr val="213A8E"/>
                </a:solidFill>
              </a:rPr>
              <a:t>Prenez l’exemple d’une photo de vous qui aurait été volée dans votre téléphone portable et qui serait simultanément diffusée sur Facebook, snapchat, instagram, et dans des groupes de diffusion whatsapp. Difficile de reprendre le contrôle ! Dans cet exemple, le cyberharcèlement est une atteinte à quelque chose de particulièrement important dans nos sociétés numériques : l’e-réputation.</a:t>
            </a:r>
            <a:endParaRPr sz="1100">
              <a:solidFill>
                <a:srgbClr val="213A8E"/>
              </a:solidFill>
            </a:endParaRPr>
          </a:p>
          <a:p>
            <a:pPr indent="0" lvl="0" marL="0" rtl="0" algn="r">
              <a:spcBef>
                <a:spcPts val="0"/>
              </a:spcBef>
              <a:spcAft>
                <a:spcPts val="0"/>
              </a:spcAft>
              <a:buNone/>
            </a:pPr>
            <a:r>
              <a:rPr b="1" lang="fr" sz="1000" u="sng">
                <a:solidFill>
                  <a:srgbClr val="213A8E"/>
                </a:solidFill>
                <a:hlinkClick r:id="rId4">
                  <a:extLst>
                    <a:ext uri="{A12FA001-AC4F-418D-AE19-62706E023703}">
                      <ahyp:hlinkClr val="tx"/>
                    </a:ext>
                  </a:extLst>
                </a:hlinkClick>
              </a:rPr>
              <a:t>https://voyageursdunumerique.org/fiche/ouitl-le-cyberharcelement/</a:t>
            </a:r>
            <a:r>
              <a:rPr b="1" lang="fr" sz="1000">
                <a:solidFill>
                  <a:srgbClr val="213A8E"/>
                </a:solidFill>
              </a:rPr>
              <a:t> - vue le 28/06/24</a:t>
            </a:r>
            <a:endParaRPr/>
          </a:p>
        </p:txBody>
      </p:sp>
      <p:grpSp>
        <p:nvGrpSpPr>
          <p:cNvPr id="80" name="Google Shape;80;p17"/>
          <p:cNvGrpSpPr/>
          <p:nvPr/>
        </p:nvGrpSpPr>
        <p:grpSpPr>
          <a:xfrm>
            <a:off x="6775081" y="466563"/>
            <a:ext cx="686401" cy="547185"/>
            <a:chOff x="-31817400" y="3910025"/>
            <a:chExt cx="301675" cy="294075"/>
          </a:xfrm>
        </p:grpSpPr>
        <p:sp>
          <p:nvSpPr>
            <p:cNvPr id="81" name="Google Shape;81;p17"/>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7"/>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7"/>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FFFFFF"/>
            </a:solidFill>
            <a:ln cap="flat" cmpd="sng" w="9525">
              <a:solidFill>
                <a:srgbClr val="78D2A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